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4074" r:id="rId2"/>
    <p:sldMasterId id="2147484116" r:id="rId3"/>
  </p:sldMasterIdLst>
  <p:notesMasterIdLst>
    <p:notesMasterId r:id="rId27"/>
  </p:notesMasterIdLst>
  <p:handoutMasterIdLst>
    <p:handoutMasterId r:id="rId28"/>
  </p:handoutMasterIdLst>
  <p:sldIdLst>
    <p:sldId id="343" r:id="rId4"/>
    <p:sldId id="345" r:id="rId5"/>
    <p:sldId id="356" r:id="rId6"/>
    <p:sldId id="355" r:id="rId7"/>
    <p:sldId id="346" r:id="rId8"/>
    <p:sldId id="347" r:id="rId9"/>
    <p:sldId id="348" r:id="rId10"/>
    <p:sldId id="349" r:id="rId11"/>
    <p:sldId id="332" r:id="rId12"/>
    <p:sldId id="351" r:id="rId13"/>
    <p:sldId id="333" r:id="rId14"/>
    <p:sldId id="350" r:id="rId15"/>
    <p:sldId id="334" r:id="rId16"/>
    <p:sldId id="352" r:id="rId17"/>
    <p:sldId id="329" r:id="rId18"/>
    <p:sldId id="289" r:id="rId19"/>
    <p:sldId id="353" r:id="rId20"/>
    <p:sldId id="336" r:id="rId21"/>
    <p:sldId id="322" r:id="rId22"/>
    <p:sldId id="323" r:id="rId23"/>
    <p:sldId id="354" r:id="rId24"/>
    <p:sldId id="338" r:id="rId25"/>
    <p:sldId id="341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33" autoAdjust="0"/>
    <p:restoredTop sz="96552" autoAdjust="0"/>
  </p:normalViewPr>
  <p:slideViewPr>
    <p:cSldViewPr snapToGrid="0">
      <p:cViewPr varScale="1">
        <p:scale>
          <a:sx n="72" d="100"/>
          <a:sy n="72" d="100"/>
        </p:scale>
        <p:origin x="9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13E538-96F9-47C6-8778-C7260C8AA2C5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B2D20D-0AAB-4A8B-9731-194883E7589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392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C34BB4-B4C8-4287-BEDE-0F888504250F}" type="datetimeFigureOut">
              <a:rPr lang="he-IL" smtClean="0"/>
              <a:t>כ"א/חשון/תשפ"א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5A4959-7E9D-4C9F-B520-D13B940C5D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87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09B119-B51C-404B-816A-85159FC2127B}" type="datetime1">
              <a:rPr lang="en-US" altLang="en-US" sz="1000" smtClean="0"/>
              <a:pPr>
                <a:spcBef>
                  <a:spcPct val="0"/>
                </a:spcBef>
              </a:pPr>
              <a:t>11/8/2020</a:t>
            </a:fld>
            <a:endParaRPr lang="en-US" altLang="en-US" sz="100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800"/>
              <a:t>2004 (c) Copyright ARCHIBUS, Inc.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B3F695-B22B-4317-8722-5F53052CD7E4}" type="slidenum">
              <a:rPr lang="en-US" altLang="en-US" sz="1000" smtClean="0"/>
              <a:pPr>
                <a:spcBef>
                  <a:spcPct val="0"/>
                </a:spcBef>
              </a:pPr>
              <a:t>1</a:t>
            </a:fld>
            <a:endParaRPr lang="en-US" altLang="en-US" sz="1000"/>
          </a:p>
        </p:txBody>
      </p:sp>
      <p:sp>
        <p:nvSpPr>
          <p:cNvPr id="922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0575" y="457200"/>
            <a:ext cx="8439150" cy="474821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6894786"/>
            <a:ext cx="5486400" cy="1563414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417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65C513-A5B7-458E-A62E-F4AD97BF8C07}" type="datetime1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11/8/2020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800">
                <a:solidFill>
                  <a:srgbClr val="000000"/>
                </a:solidFill>
              </a:rPr>
              <a:t>2004 (c) Copyright ARCHIBUS, Inc.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9163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C96526-E08E-4CC8-AFE6-7CA124A6D7BB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695325"/>
            <a:ext cx="6151563" cy="3460750"/>
          </a:xfrm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87850"/>
            <a:ext cx="5483225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Our success comes from the success of our customers running their infrastructure and facilities, nothing more!</a:t>
            </a:r>
          </a:p>
        </p:txBody>
      </p:sp>
    </p:spTree>
    <p:extLst>
      <p:ext uri="{BB962C8B-B14F-4D97-AF65-F5344CB8AC3E}">
        <p14:creationId xmlns:p14="http://schemas.microsoft.com/office/powerpoint/2010/main" val="404471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fld id="{316D3234-5AA4-4B0D-AE97-3C4AFFE77380}" type="datetime1">
              <a:rPr lang="en-US" altLang="he-IL">
                <a:solidFill>
                  <a:srgbClr val="000000"/>
                </a:solidFill>
              </a:rPr>
              <a:pPr rtl="0" eaLnBrk="1" hangingPunct="1"/>
              <a:t>11/8/2020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altLang="he-IL">
                <a:solidFill>
                  <a:srgbClr val="000000"/>
                </a:solidFill>
              </a:rPr>
              <a:t>2004 (c) Copyright ARCHIBUS, Inc.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rtl="0">
              <a:defRPr/>
            </a:pPr>
            <a:fld id="{4A5DE158-822C-4CAD-BC3A-41AE03C6D84C}" type="slidenum">
              <a:rPr lang="he-IL">
                <a:solidFill>
                  <a:srgbClr val="000000"/>
                </a:solidFill>
              </a:rPr>
              <a:pPr rtl="0"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he-IL" dirty="0"/>
              <a:t>Thanks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302692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al_Sun_intro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12308"/>
          <a:stretch>
            <a:fillRect/>
          </a:stretch>
        </p:blipFill>
        <p:spPr bwMode="auto">
          <a:xfrm>
            <a:off x="5994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restream_logo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20800" y="20574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88" name="Title Placeholder 1"/>
          <p:cNvSpPr>
            <a:spLocks noGrp="1"/>
          </p:cNvSpPr>
          <p:nvPr>
            <p:ph type="ctrTitle"/>
          </p:nvPr>
        </p:nvSpPr>
        <p:spPr>
          <a:xfrm>
            <a:off x="5994400" y="0"/>
            <a:ext cx="6197600" cy="6858000"/>
          </a:xfrm>
        </p:spPr>
        <p:txBody>
          <a:bodyPr/>
          <a:lstStyle>
            <a:lvl1pPr>
              <a:spcAft>
                <a:spcPct val="500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5990" name="Text Placeholder 2"/>
          <p:cNvSpPr>
            <a:spLocks noGrp="1"/>
          </p:cNvSpPr>
          <p:nvPr>
            <p:ph type="subTitle" idx="1"/>
          </p:nvPr>
        </p:nvSpPr>
        <p:spPr>
          <a:xfrm>
            <a:off x="5994400" y="5867400"/>
            <a:ext cx="6197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0812" y="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p.</a:t>
            </a:r>
            <a:r>
              <a:rPr lang="en-US" sz="1050" baseline="0" dirty="0">
                <a:solidFill>
                  <a:schemeClr val="bg1"/>
                </a:solidFill>
              </a:rPr>
              <a:t> </a:t>
            </a:r>
            <a:fld id="{F22489EB-E009-473C-AC85-3BACEB426510}" type="slidenum">
              <a:rPr lang="en-US" sz="1050" baseline="0" smtClean="0">
                <a:solidFill>
                  <a:schemeClr val="bg1"/>
                </a:solidFill>
              </a:r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7096" y="6677061"/>
            <a:ext cx="3623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 Carestream © 2016, Unrestricted Internal Use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1472" y="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p.</a:t>
            </a:r>
            <a:r>
              <a:rPr lang="en-US" sz="1050" baseline="0" dirty="0">
                <a:solidFill>
                  <a:schemeClr val="tx1"/>
                </a:solidFill>
              </a:rPr>
              <a:t> </a:t>
            </a:r>
            <a:fld id="{F22489EB-E009-473C-AC85-3BACEB426510}" type="slidenum">
              <a:rPr lang="en-US" sz="1050" baseline="0" smtClean="0">
                <a:solidFill>
                  <a:schemeClr val="tx1"/>
                </a:solidFill>
              </a:rPr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7096" y="6677061"/>
            <a:ext cx="3623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 Carestream © 2014, Unrestricted Internal Use</a:t>
            </a:r>
          </a:p>
        </p:txBody>
      </p:sp>
    </p:spTree>
    <p:extLst>
      <p:ext uri="{BB962C8B-B14F-4D97-AF65-F5344CB8AC3E}">
        <p14:creationId xmlns:p14="http://schemas.microsoft.com/office/powerpoint/2010/main" val="32064864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92119"/>
            <a:ext cx="2895600" cy="6215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92119"/>
            <a:ext cx="8483600" cy="6215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igital_Sun_intr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 r="12308"/>
          <a:stretch>
            <a:fillRect/>
          </a:stretch>
        </p:blipFill>
        <p:spPr bwMode="auto">
          <a:xfrm>
            <a:off x="5994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restream_logo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223" y="1292180"/>
            <a:ext cx="475488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itle Placeholder 1"/>
          <p:cNvSpPr>
            <a:spLocks noGrp="1"/>
          </p:cNvSpPr>
          <p:nvPr>
            <p:ph type="ctrTitle"/>
          </p:nvPr>
        </p:nvSpPr>
        <p:spPr>
          <a:xfrm>
            <a:off x="5994400" y="0"/>
            <a:ext cx="6197600" cy="6858000"/>
          </a:xfrm>
        </p:spPr>
        <p:txBody>
          <a:bodyPr/>
          <a:lstStyle>
            <a:lvl1pPr>
              <a:spcAft>
                <a:spcPct val="500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in Arial 60 font size</a:t>
            </a:r>
          </a:p>
        </p:txBody>
      </p:sp>
      <p:sp>
        <p:nvSpPr>
          <p:cNvPr id="110598" name="Text Placeholder 2"/>
          <p:cNvSpPr>
            <a:spLocks noGrp="1"/>
          </p:cNvSpPr>
          <p:nvPr>
            <p:ph type="subTitle" idx="1"/>
          </p:nvPr>
        </p:nvSpPr>
        <p:spPr>
          <a:xfrm>
            <a:off x="5994400" y="5867400"/>
            <a:ext cx="6197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1600" y="6477005"/>
            <a:ext cx="3860800" cy="320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© 2015, </a:t>
            </a:r>
            <a:r>
              <a:rPr lang="en-US" dirty="0" err="1"/>
              <a:t>Carestream</a:t>
            </a:r>
            <a:r>
              <a:rPr lang="en-US" dirty="0"/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41991099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CB58B2FF-03C2-49C2-AC5B-AAA2D3A903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638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9D593C7A-E9DC-4227-9247-288DFA46D5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53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5"/>
            <a:ext cx="568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5"/>
            <a:ext cx="568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CEF35202-36E9-4E6A-9D79-BE7FABFEC0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034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5636BF6F-1FE5-46F4-9231-A65B48067F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97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7FA7F5F5-263C-480C-A3C8-63D20072F7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446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8A05FAA2-19B1-4E66-84A9-8D6B52A71D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91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655545D8-D037-4243-833F-C0F9855FF8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62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C3CB2361-1E75-4E93-BF85-907170CF6A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4638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A284DEE1-BA6E-4B6A-B20F-906081BD0E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55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92105"/>
            <a:ext cx="2895600" cy="6215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92105"/>
            <a:ext cx="8483600" cy="6215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7D176980-6810-4E40-B260-2602C6C739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319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5"/>
            <a:ext cx="568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5"/>
            <a:ext cx="5689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E2BE6547-FB19-4EA0-A567-9CCA3DF9D6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5545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0BA1-A795-4C64-A85C-23B061472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BD02-0AF2-4A82-8959-1C35652196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068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6893-F547-48F9-91A9-285247ACD3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44DA-5EBE-4405-93B5-02C6545E0E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1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BEB8-F9AD-47BA-BE4A-6F65A8C99E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3463-107C-42B8-A1F1-B1B12208C33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11582400" cy="4983163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4800" y="1066800"/>
            <a:ext cx="1168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06400" y="1371600"/>
            <a:ext cx="11480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582400" cy="1003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4789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CFA6-1810-495F-A607-2A83BD396B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6BB-1D38-4465-BA22-B1E0A8D0651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8FEA-047B-47BA-875D-A866D37E25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4144-44C9-47AB-8458-2BDB2295A41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2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EF0A-D070-4B85-8514-756675B300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4A4E-1EE6-4431-AC07-B8DC796627A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50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D8D9-102D-4B73-8B21-182CF5B60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6D37A-B956-48DA-9707-CA462E9BA2E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03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0BA1-8542-4B38-B4AA-59D59F264D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21CD-7AB0-412A-A475-3CE5E5D8C72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4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E82-A2B2-4B95-9387-EFEEAB7D0F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68C2-C0E4-4062-86FF-F0EF706D825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16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CDB9-E718-4C85-9FDA-FC8CE88EF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A8F0-2ED8-4755-B20D-52B87A06DF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96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178A-4BDE-43DF-B989-8E4E704EB9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352A-0E75-4C4C-ADBC-C0473A9995B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36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-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43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5"/>
            <a:ext cx="568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5"/>
            <a:ext cx="568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" y="1066800"/>
            <a:ext cx="1168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06400" y="1371600"/>
            <a:ext cx="11480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3298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4800" y="1066800"/>
            <a:ext cx="1168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371602"/>
            <a:ext cx="11582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 in Arial 24 font size</a:t>
            </a:r>
          </a:p>
          <a:p>
            <a:pPr lvl="1"/>
            <a:r>
              <a:rPr lang="en-US" dirty="0"/>
              <a:t>Second level in Arial 20 font size</a:t>
            </a:r>
          </a:p>
          <a:p>
            <a:pPr lvl="2"/>
            <a:r>
              <a:rPr lang="en-US" dirty="0"/>
              <a:t>Third level in Arial 16 font size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92100"/>
            <a:ext cx="11582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"/>
            <a:ext cx="12192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143000"/>
            <a:ext cx="11480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80812" y="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p.</a:t>
            </a:r>
            <a:r>
              <a:rPr lang="en-US" sz="1050" baseline="0" dirty="0">
                <a:solidFill>
                  <a:schemeClr val="bg1"/>
                </a:solidFill>
              </a:rPr>
              <a:t> </a:t>
            </a:r>
            <a:fld id="{F22489EB-E009-473C-AC85-3BACEB426510}" type="slidenum">
              <a:rPr lang="en-US" sz="1050" baseline="0" smtClean="0">
                <a:solidFill>
                  <a:schemeClr val="bg1"/>
                </a:solidFill>
              </a:rPr>
              <a:t>‹#›</a:t>
            </a:fld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7096" y="6677061"/>
            <a:ext cx="3623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 Carestream © 2016, Unrestricted 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1800"/>
        </a:spcBef>
        <a:spcAft>
          <a:spcPts val="600"/>
        </a:spcAft>
        <a:buFont typeface="Arial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247650" algn="l" rtl="0" eaLnBrk="1" fontAlgn="ctr" hangingPunct="1">
        <a:spcBef>
          <a:spcPts val="300"/>
        </a:spcBef>
        <a:spcAft>
          <a:spcPts val="300"/>
        </a:spcAft>
        <a:buClr>
          <a:srgbClr val="EB8519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28650" indent="-173038" algn="l" rtl="0" eaLnBrk="1" fontAlgn="ctr" hangingPunct="1">
        <a:spcBef>
          <a:spcPts val="300"/>
        </a:spcBef>
        <a:spcAft>
          <a:spcPts val="30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1136650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+mn-cs"/>
        </a:defRPr>
      </a:lvl4pPr>
      <a:lvl5pPr marL="1476375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5pPr>
      <a:lvl6pPr marL="1933575" indent="-2254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6pPr>
      <a:lvl7pPr marL="2390775" indent="-2254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7pPr>
      <a:lvl8pPr marL="2847975" indent="-2254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8pPr>
      <a:lvl9pPr marL="3305175" indent="-2254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76405"/>
            <a:ext cx="11582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 in Arial 18 font size</a:t>
            </a:r>
          </a:p>
          <a:p>
            <a:pPr lvl="1"/>
            <a:r>
              <a:rPr lang="en-US"/>
              <a:t>Second level in Arial 16 font size</a:t>
            </a:r>
          </a:p>
          <a:p>
            <a:pPr lvl="2"/>
            <a:r>
              <a:rPr lang="en-US"/>
              <a:t>Third level in Arial 14 font size</a:t>
            </a:r>
          </a:p>
        </p:txBody>
      </p:sp>
      <p:sp>
        <p:nvSpPr>
          <p:cNvPr id="6246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92100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 Arial 36 font size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277813"/>
          </a:xfrm>
          <a:prstGeom prst="rect">
            <a:avLst/>
          </a:prstGeom>
          <a:solidFill>
            <a:srgbClr val="EB8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511300"/>
            <a:ext cx="11480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0"/>
            <a:ext cx="294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p.</a:t>
            </a:r>
            <a:fld id="{31AE4E8E-3331-4F51-9E7A-EEA01434D876}" type="slidenum">
              <a:rPr 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EB851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50000"/>
        </a:spcAft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2575" indent="-168275" algn="l" rtl="0" eaLnBrk="0" fontAlgn="ctr" hangingPunct="0">
        <a:spcBef>
          <a:spcPct val="0"/>
        </a:spcBef>
        <a:spcAft>
          <a:spcPct val="50000"/>
        </a:spcAft>
        <a:buClr>
          <a:srgbClr val="EB8519"/>
        </a:buClr>
        <a:buSzPct val="15000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573088" indent="-117475" algn="l" rtl="0" eaLnBrk="0" fontAlgn="ctr" hangingPunct="0">
        <a:spcBef>
          <a:spcPct val="0"/>
        </a:spcBef>
        <a:spcAft>
          <a:spcPct val="5000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3pPr>
      <a:lvl4pPr marL="1136650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4pPr>
      <a:lvl5pPr marL="1476375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5pPr>
      <a:lvl6pPr marL="19335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6pPr>
      <a:lvl7pPr marL="23907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7pPr>
      <a:lvl8pPr marL="28479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8pPr>
      <a:lvl9pPr marL="3305175" indent="-225425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Helvetica" pitchFamily="34" charset="0"/>
          <a:cs typeface="Microsoft Sans Serif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C2F9E5-06FF-4630-8E2D-7A853AAA945F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11/8/2020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71A3A2E-A4B1-40D6-9F98-2B9C134295FE}" type="slidenum">
              <a:rPr lang="en-US" altLang="en-US"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3079" name="Picture 20" descr="ARCHIB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8" y="6489700"/>
            <a:ext cx="260138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6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508001" y="6459539"/>
            <a:ext cx="2578100" cy="3127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/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 rot="16200000">
            <a:off x="-687916" y="5516062"/>
            <a:ext cx="16002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00"/>
              <a:t>© 2007 ARCHIBUS,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60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rchibu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7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hyperlink" Target="http://www.compexpress.com/LineFhtml/MilitaryF.html" TargetMode="Externa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41" Type="http://schemas.openxmlformats.org/officeDocument/2006/relationships/image" Target="../media/image3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8.jpeg"/><Relationship Id="rId5" Type="http://schemas.openxmlformats.org/officeDocument/2006/relationships/hyperlink" Target="http://www.gm.com/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13.pn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7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archibu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fld id="{A7266818-7261-4BB1-969B-003C1D69231C}" type="slidenum">
              <a:rPr lang="en-US" altLang="en-US" sz="800"/>
              <a:pPr/>
              <a:t>1</a:t>
            </a:fld>
            <a:endParaRPr lang="en-US" altLang="en-US" sz="800"/>
          </a:p>
        </p:txBody>
      </p:sp>
      <p:pic>
        <p:nvPicPr>
          <p:cNvPr id="8195" name="Picture 37" descr="Charles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"/>
          <a:stretch>
            <a:fillRect/>
          </a:stretch>
        </p:blipFill>
        <p:spPr bwMode="auto">
          <a:xfrm>
            <a:off x="1515455" y="320676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5715000" y="4572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marL="342900" indent="-342900" defTabSz="912813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/>
              <a:t>ARCHIBUS, Inc.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/>
              <a:t>Boston, Massachusetts - USA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>
                <a:hlinkClick r:id="rId4"/>
              </a:rPr>
              <a:t>www.archibus.com</a:t>
            </a:r>
            <a:endParaRPr lang="en-US" altLang="en-US" sz="24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96200" y="5341938"/>
            <a:ext cx="2819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9128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9128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9128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912813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FFFFFF"/>
                </a:solidFill>
                <a:latin typeface="Arial" panose="020B0604020202020204" pitchFamily="34" charset="0"/>
              </a:rPr>
              <a:t>אלסופטק בע"מ</a:t>
            </a:r>
            <a:endParaRPr lang="en-US" altLang="he-IL" sz="18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FFFFFF"/>
                </a:solidFill>
                <a:latin typeface="Arial" panose="020B0604020202020204" pitchFamily="34" charset="0"/>
              </a:rPr>
              <a:t>www.elsoptech.com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FFFFFF"/>
                </a:solidFill>
                <a:latin typeface="Arial" panose="020B0604020202020204" pitchFamily="34" charset="0"/>
              </a:rPr>
              <a:t>1 – 800 – 30 - 6666</a:t>
            </a:r>
          </a:p>
        </p:txBody>
      </p:sp>
    </p:spTree>
    <p:extLst>
      <p:ext uri="{BB962C8B-B14F-4D97-AF65-F5344CB8AC3E}">
        <p14:creationId xmlns:p14="http://schemas.microsoft.com/office/powerpoint/2010/main" val="2264521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ניהול בנינים ושטחים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435100"/>
            <a:ext cx="11781692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669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he-IL" dirty="0"/>
              <a:t>  ניהול הציוד והריהוט (סוגים, מיקום, שיוכים שונים ומלאי)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643062"/>
            <a:ext cx="11926971" cy="520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69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he-IL" dirty="0"/>
              <a:t>  ניהול הציוד והריהוט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435101"/>
            <a:ext cx="11887201" cy="5422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323" y="1643062"/>
            <a:ext cx="4712676" cy="5202858"/>
          </a:xfrm>
        </p:spPr>
        <p:txBody>
          <a:bodyPr>
            <a:normAutofit/>
          </a:bodyPr>
          <a:lstStyle/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שקעים בקירות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צנרת חשמל ומיזוג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ארונות חשמל ותקשורת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קשר והשפעה של ציוד על תשתית/ציוד אחר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ניהול מסמכי התשתיות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ניהול אחריות ורשיונות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קישור ל-</a:t>
            </a:r>
            <a:r>
              <a:rPr lang="en-US" sz="2600" dirty="0">
                <a:latin typeface="+mj-lt"/>
              </a:rPr>
              <a:t>GIS</a:t>
            </a:r>
            <a:endParaRPr lang="he-IL" sz="2600" dirty="0">
              <a:latin typeface="+mj-lt"/>
            </a:endParaRP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דוחות גראפיים וניהוליים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endParaRPr lang="he-IL" sz="2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he-IL" dirty="0"/>
              <a:t>  ניהול תשתיות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" y="1561006"/>
            <a:ext cx="8236836" cy="5284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87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323" y="1643062"/>
            <a:ext cx="4712676" cy="5202858"/>
          </a:xfrm>
        </p:spPr>
        <p:txBody>
          <a:bodyPr>
            <a:normAutofit/>
          </a:bodyPr>
          <a:lstStyle/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שקעים בקירות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צנרת חשמל ומיזוג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ארונות חשמל ותקשורת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קשר והשפעה של ציוד על תשתית/ציוד אחר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ניהול מסמכי התשתיות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ניהול אחריות ורשיונות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קישור ל-</a:t>
            </a:r>
            <a:r>
              <a:rPr lang="en-US" sz="2600" dirty="0">
                <a:latin typeface="+mj-lt"/>
              </a:rPr>
              <a:t>GIS</a:t>
            </a:r>
            <a:endParaRPr lang="he-IL" sz="2600" dirty="0">
              <a:latin typeface="+mj-lt"/>
            </a:endParaRP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דוחות גראפיים וניהוליים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endParaRPr lang="he-IL" sz="2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he-IL" dirty="0"/>
              <a:t>  ניהול תשתיות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504060"/>
            <a:ext cx="8312099" cy="53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048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292100"/>
            <a:ext cx="11582400" cy="97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B851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EB851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he-IL" sz="3600" b="0" kern="0" dirty="0"/>
              <a:t>ניהול הסביבה</a:t>
            </a:r>
            <a:endParaRPr lang="en-US" sz="3600" b="0" kern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708307" y="1555750"/>
            <a:ext cx="4284400" cy="5185019"/>
          </a:xfrm>
        </p:spPr>
        <p:txBody>
          <a:bodyPr>
            <a:normAutofit/>
          </a:bodyPr>
          <a:lstStyle/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400" dirty="0">
                <a:latin typeface="+mj-lt"/>
              </a:rPr>
              <a:t>סקרי תקינות ואחזקה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400" dirty="0">
                <a:latin typeface="+mj-lt"/>
              </a:rPr>
              <a:t>עמידה בתקנים למבנה,                ציוד ועובדים </a:t>
            </a: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  (הכשרה נדרשת...)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400" dirty="0">
                <a:latin typeface="+mj-lt"/>
              </a:rPr>
              <a:t>בטיחות בעבודה, תאונות, </a:t>
            </a: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  מעקב אחר בריאות העובדים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400" dirty="0">
                <a:latin typeface="+mj-lt"/>
              </a:rPr>
              <a:t>ניהול אחסון ופינוי פסולת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400" dirty="0">
                <a:latin typeface="+mj-lt"/>
              </a:rPr>
              <a:t>ניהול מפגעים וחומרים מסוכנים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400" dirty="0">
                <a:latin typeface="+mj-lt"/>
              </a:rPr>
              <a:t>ניהול יציאות חרום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1555750"/>
            <a:ext cx="8012997" cy="5244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663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" y="1348154"/>
            <a:ext cx="7416678" cy="27549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292" y="1781068"/>
            <a:ext cx="5040923" cy="4872038"/>
          </a:xfrm>
        </p:spPr>
        <p:txBody>
          <a:bodyPr>
            <a:normAutofit fontScale="92500" lnSpcReduction="20000"/>
          </a:bodyPr>
          <a:lstStyle/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>
                <a:latin typeface="+mj-lt"/>
              </a:rPr>
              <a:t>קליטת עובדים חדשים בצורה גראפית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>
                <a:latin typeface="+mj-lt"/>
              </a:rPr>
              <a:t>איתור עובדים לפי מיקום...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>
                <a:latin typeface="+mj-lt"/>
              </a:rPr>
              <a:t>בקרה על עובדים/חדרים חריגים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/>
              <a:t>העברת קב' עובדים בו זמנית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/>
              <a:t>בניית פק' עבודה לאחראי על ההעברה (כולל אקסל)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/>
              <a:t>תכנון תרחישי ניוד</a:t>
            </a:r>
            <a:endParaRPr lang="he-IL" sz="2800" dirty="0">
              <a:latin typeface="+mj-lt"/>
            </a:endParaRP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>
                <a:latin typeface="+mj-lt"/>
              </a:rPr>
              <a:t>דוחות גראפיים ורגילים</a:t>
            </a:r>
          </a:p>
          <a:p>
            <a:pPr marL="457200" indent="-45720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800" dirty="0">
                <a:latin typeface="+mj-lt"/>
              </a:rPr>
              <a:t>תצוגה גראפית של האכלוס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" y="4103076"/>
            <a:ext cx="7385906" cy="2754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en-US" dirty="0"/>
              <a:t> </a:t>
            </a:r>
            <a:r>
              <a:rPr lang="he-IL" dirty="0"/>
              <a:t>  אכלוס וניוד עובדים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02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en-US" dirty="0"/>
              <a:t> </a:t>
            </a:r>
            <a:r>
              <a:rPr lang="he-IL" dirty="0"/>
              <a:t>  אכלוס וניוד עובדים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435100"/>
            <a:ext cx="5705632" cy="323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25" y="3640509"/>
            <a:ext cx="8495312" cy="3217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91" y="1435100"/>
            <a:ext cx="6393046" cy="23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066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887200" cy="1143000"/>
          </a:xfrm>
        </p:spPr>
        <p:txBody>
          <a:bodyPr/>
          <a:lstStyle/>
          <a:p>
            <a:pPr algn="r"/>
            <a:r>
              <a:rPr lang="he-IL" dirty="0"/>
              <a:t>  ניהול מסמכים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9693" y="1555750"/>
            <a:ext cx="4677507" cy="5185019"/>
          </a:xfrm>
        </p:spPr>
        <p:txBody>
          <a:bodyPr>
            <a:normAutofit/>
          </a:bodyPr>
          <a:lstStyle/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ניהול לפי מבנה החברה (אתר, בניין, קומה...)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הגדרת קטגוריות וסוגי מסמכים לקיטלוג וחיפוש פשוט וידידותי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קונסול מרכזי לשליטה על חיפוש / הוספת ועדכון המסמכים.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ניהול גרסאות.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דוחות לפי הסוגים, מיקום וציוד.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>
                <a:latin typeface="+mj-lt"/>
              </a:rPr>
              <a:t>כל סוגי הקבצים כולל סרטי הדרכה, לינקים לאתרים וכו'</a:t>
            </a: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19" y="1555749"/>
            <a:ext cx="7264849" cy="51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52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מערכת קריאות שרות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1" y="1570892"/>
            <a:ext cx="6853363" cy="516987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93169" y="1555750"/>
            <a:ext cx="5298831" cy="51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100000"/>
              </a:spcBef>
              <a:spcAft>
                <a:spcPct val="50000"/>
              </a:spcAft>
              <a:buFont typeface="Arial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2575" indent="-168275" algn="l" rtl="0" eaLnBrk="0" fontAlgn="ctr" hangingPunct="0">
              <a:spcBef>
                <a:spcPct val="0"/>
              </a:spcBef>
              <a:spcAft>
                <a:spcPct val="50000"/>
              </a:spcAft>
              <a:buClr>
                <a:srgbClr val="EB8519"/>
              </a:buClr>
              <a:buSzPct val="15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73088" indent="-117475" algn="l" rtl="0" eaLnBrk="0" fontAlgn="ctr" hangingPunct="0">
              <a:spcBef>
                <a:spcPct val="0"/>
              </a:spcBef>
              <a:spcAft>
                <a:spcPct val="5000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1366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4pPr>
            <a:lvl5pPr marL="147637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5pPr>
            <a:lvl6pPr marL="19335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6pPr>
            <a:lvl7pPr marL="23907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7pPr>
            <a:lvl8pPr marL="28479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8pPr>
            <a:lvl9pPr marL="3305175" indent="-225425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cs typeface="Microsoft Sans Serif" pitchFamily="34" charset="0"/>
              </a:defRPr>
            </a:lvl9pPr>
          </a:lstStyle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/>
              <a:t>הגדרת 2 רמות קטגוריה לקריאת שרות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/>
              <a:t>תפריטים והרשאות לסוגי המשתמשים</a:t>
            </a:r>
            <a:endParaRPr lang="he-IL" sz="2600" kern="0" dirty="0">
              <a:latin typeface="+mj-lt"/>
            </a:endParaRP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/>
              <a:t>ניהול </a:t>
            </a:r>
            <a:r>
              <a:rPr lang="en-US" sz="2600" dirty="0"/>
              <a:t>SLA</a:t>
            </a:r>
            <a:r>
              <a:rPr lang="he-IL" sz="2600" dirty="0"/>
              <a:t> גמיש לפי קטגוריה/תת קטגוריה ואתר, לכל שלב בקריאה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/>
              <a:t>קונסול מרכזי לשליטה על הקריאות הפתוחות כולל התראות על חריגים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/>
              <a:t>עבודה מלאה במובייל של כל סוגי המשתמשים במערכת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kern="0" dirty="0">
                <a:latin typeface="+mj-lt"/>
              </a:rPr>
              <a:t>הצגת מיקום הקריאה בקונסול ובמובייל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he-IL" sz="2600" dirty="0"/>
              <a:t>מסך דשבורד אישי, דוחות סטטיסטיים דוחות ביצועיים וניתוח עלויות</a:t>
            </a:r>
          </a:p>
          <a:p>
            <a:pPr marL="180000" indent="-180000"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endParaRPr lang="he-IL" sz="2600" kern="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080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800" dirty="0"/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1524000" y="1076326"/>
            <a:ext cx="9144000" cy="5356225"/>
            <a:chOff x="0" y="610"/>
            <a:chExt cx="5760" cy="3436"/>
          </a:xfrm>
        </p:grpSpPr>
        <p:sp>
          <p:nvSpPr>
            <p:cNvPr id="18465" name="Rectangle 23"/>
            <p:cNvSpPr>
              <a:spLocks noChangeArrowheads="1"/>
            </p:cNvSpPr>
            <p:nvPr/>
          </p:nvSpPr>
          <p:spPr bwMode="auto">
            <a:xfrm>
              <a:off x="0" y="610"/>
              <a:ext cx="5759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/>
            </a:p>
          </p:txBody>
        </p:sp>
        <p:pic>
          <p:nvPicPr>
            <p:cNvPr id="18466" name="Picture 24" descr="WorldMap1"/>
            <p:cNvPicPr>
              <a:picLocks noChangeAspect="1" noChangeArrowheads="1"/>
            </p:cNvPicPr>
            <p:nvPr/>
          </p:nvPicPr>
          <p:blipFill>
            <a:blip r:embed="rId4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9" b="-420"/>
            <a:stretch>
              <a:fillRect/>
            </a:stretch>
          </p:blipFill>
          <p:spPr bwMode="auto">
            <a:xfrm>
              <a:off x="0" y="672"/>
              <a:ext cx="5760" cy="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98580" y="-1489"/>
            <a:ext cx="58716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defTabSz="825500"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0" dirty="0"/>
              <a:t>ARCHIBUS is used by some of the most recognized organizations in the world</a:t>
            </a:r>
          </a:p>
        </p:txBody>
      </p:sp>
      <p:pic>
        <p:nvPicPr>
          <p:cNvPr id="108549" name="Picture 5" descr="G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133600"/>
            <a:ext cx="895350" cy="9144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pg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19835" r="11896" b="19835"/>
          <a:stretch>
            <a:fillRect/>
          </a:stretch>
        </p:blipFill>
        <p:spPr bwMode="auto">
          <a:xfrm>
            <a:off x="7200901" y="2133600"/>
            <a:ext cx="1928813" cy="9144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1" y="2133601"/>
            <a:ext cx="1389063" cy="912813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201989"/>
            <a:ext cx="2806700" cy="498475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201988"/>
            <a:ext cx="2228850" cy="525462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85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628617"/>
              </p:ext>
            </p:extLst>
          </p:nvPr>
        </p:nvGraphicFramePr>
        <p:xfrm>
          <a:off x="9504476" y="2150753"/>
          <a:ext cx="1288939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11" imgW="695238" imgH="619211" progId="MSPhotoEd.3">
                  <p:embed/>
                </p:oleObj>
              </mc:Choice>
              <mc:Fallback>
                <p:oleObj name="Photo Editor Photo" r:id="rId11" imgW="695238" imgH="61921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4476" y="2150753"/>
                        <a:ext cx="1288939" cy="912812"/>
                      </a:xfrm>
                      <a:prstGeom prst="rect">
                        <a:avLst/>
                      </a:prstGeom>
                      <a:noFill/>
                      <a:ln w="28575" algn="ctr">
                        <a:solidFill>
                          <a:srgbClr val="C8DCF5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6757988" y="5205413"/>
          <a:ext cx="16954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hoto Editor Photo" r:id="rId13" imgW="3172268" imgH="743054" progId="MSPhotoEd.3">
                  <p:embed/>
                </p:oleObj>
              </mc:Choice>
              <mc:Fallback>
                <p:oleObj name="Photo Editor Photo" r:id="rId13" imgW="3172268" imgH="74305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205413"/>
                        <a:ext cx="1695450" cy="398462"/>
                      </a:xfrm>
                      <a:prstGeom prst="rect">
                        <a:avLst/>
                      </a:prstGeom>
                      <a:noFill/>
                      <a:ln w="28575" algn="ctr">
                        <a:solidFill>
                          <a:srgbClr val="C8DCF5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6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71" y="4532003"/>
            <a:ext cx="1055131" cy="7747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69" name="Picture 25" descr="IB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133601"/>
            <a:ext cx="1581150" cy="912813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70" name="Picture 26" descr="Agf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5106989"/>
            <a:ext cx="1679575" cy="433387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71" name="Picture 27" descr="Shel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133600"/>
            <a:ext cx="965200" cy="909638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73" name="Picture 29" descr="BP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77" y="3212516"/>
            <a:ext cx="877887" cy="11557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76" name="Picture 32" descr="Siemen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924300"/>
            <a:ext cx="2230438" cy="433388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77" name="Picture 33" descr="Telefonic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5748338"/>
            <a:ext cx="1427163" cy="550862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78" name="Picture 34" descr="TotalFin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201988"/>
            <a:ext cx="965200" cy="1160462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0" name="Picture 36" descr="CitiGroup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516438"/>
            <a:ext cx="1649412" cy="4572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1" name="Picture 37" descr="UP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48" y="4565925"/>
            <a:ext cx="638175" cy="7747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2" name="Picture 38" descr="BritishAirways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854450"/>
            <a:ext cx="2768600" cy="50800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3" name="Picture 39" descr="Merck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548188"/>
            <a:ext cx="1695450" cy="525462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5" name="Picture 41" descr="EuropeanSpaceAgency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516439"/>
            <a:ext cx="1579563" cy="587375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6" name="Picture 42" descr="ATT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680076"/>
            <a:ext cx="1344612" cy="646113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7" name="Picture 43" descr="ABNAMR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334000"/>
            <a:ext cx="1579563" cy="450850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8" name="Picture 44" descr="BankOfEngland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516439"/>
            <a:ext cx="1125538" cy="1100137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89" name="Picture 45" descr="SonyPict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25" y="3217553"/>
            <a:ext cx="953215" cy="1160462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90" name="Picture 46" descr="DHL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965826"/>
            <a:ext cx="2139950" cy="360363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93" name="Picture 49" descr="Google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27" y="5790891"/>
            <a:ext cx="1443037" cy="523875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94" name="Picture 50" descr="AmericanExpress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5505141"/>
            <a:ext cx="1135065" cy="809625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9" descr="NAS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4" y="960438"/>
            <a:ext cx="12192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2" descr="EBay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59" y="1355625"/>
            <a:ext cx="13763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1" descr="CitiGroup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20812"/>
            <a:ext cx="1828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" descr="01648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7" y="933449"/>
            <a:ext cx="1266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5" descr="BritishEnergy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11" y="209551"/>
            <a:ext cx="2171090" cy="708025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PacificGas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28" y="1207988"/>
            <a:ext cx="2712873" cy="790575"/>
          </a:xfrm>
          <a:prstGeom prst="rect">
            <a:avLst/>
          </a:prstGeom>
          <a:noFill/>
          <a:ln w="28575" algn="ctr">
            <a:solidFill>
              <a:srgbClr val="C8DCF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07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מערכת אחזקה מונעת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77200" y="1600200"/>
            <a:ext cx="3971122" cy="501520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בניית תהליכים לפי סוגי   ציוד או מבנים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קונסול של המשימות הפתוחות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לוח תכנון והצבת משימות לפי צוותים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ניתוח תהליכים ועלויות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תעוד מלא של הציוד והקשרים ביניהם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הסטוריה של תהליכים לציוד/מקום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אופטימיזציה של תהליכים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endParaRPr lang="he-IL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435100"/>
            <a:ext cx="8389012" cy="5235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45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מערכת אחזקה מונעת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512607"/>
            <a:ext cx="8397557" cy="52097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09062" y="1600200"/>
            <a:ext cx="3639260" cy="501520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בניית תהליכים לפי סוגי    ציוד או מבנים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קונסול של המשימות הפתוחות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לוח תכנון והצבת משימות לפי צוותים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ניתוח תהליכים ועלויות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תעוד מלא של הציוד והקשרים ביניהם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הסטוריה של תהליכים לציוד/מקום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400" dirty="0">
                <a:latin typeface="+mj-lt"/>
              </a:rPr>
              <a:t>אופטימיזציה של תהליכים</a:t>
            </a:r>
          </a:p>
          <a:p>
            <a:pPr marL="457200" indent="-45720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endParaRPr lang="he-I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801918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753850" cy="736600"/>
          </a:xfrm>
        </p:spPr>
        <p:txBody>
          <a:bodyPr/>
          <a:lstStyle/>
          <a:p>
            <a:pPr algn="r"/>
            <a:r>
              <a:rPr lang="he-IL" dirty="0"/>
              <a:t> מערכת חכמה לבניית דוחות ודשבורדים אישיים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12192000" cy="5691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858319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957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7" descr="Charles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"/>
          <a:stretch>
            <a:fillRect/>
          </a:stretch>
        </p:blipFill>
        <p:spPr bwMode="auto">
          <a:xfrm>
            <a:off x="0" y="0"/>
            <a:ext cx="1219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8859794" y="5041556"/>
            <a:ext cx="28242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400" dirty="0">
                <a:solidFill>
                  <a:srgbClr val="FFFFFF"/>
                </a:solidFill>
              </a:rPr>
              <a:t>אלסופטק בע"מ</a:t>
            </a:r>
            <a:endParaRPr lang="en-US" altLang="he-IL" sz="2400" dirty="0">
              <a:solidFill>
                <a:srgbClr val="FFFFFF"/>
              </a:solidFill>
            </a:endParaRP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>
                <a:solidFill>
                  <a:srgbClr val="FFFFFF"/>
                </a:solidFill>
              </a:rPr>
              <a:t>www.elsoptech.com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>
                <a:solidFill>
                  <a:srgbClr val="FFFFFF"/>
                </a:solidFill>
              </a:rPr>
              <a:t>1 – 800 – 30 - 6666</a:t>
            </a:r>
          </a:p>
        </p:txBody>
      </p:sp>
      <p:sp>
        <p:nvSpPr>
          <p:cNvPr id="12292" name="Text Box 34"/>
          <p:cNvSpPr txBox="1">
            <a:spLocks noChangeArrowheads="1"/>
          </p:cNvSpPr>
          <p:nvPr/>
        </p:nvSpPr>
        <p:spPr bwMode="auto">
          <a:xfrm>
            <a:off x="5588000" y="457200"/>
            <a:ext cx="609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 marL="342900" indent="-3429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he-IL" sz="2400" b="1">
                <a:solidFill>
                  <a:srgbClr val="000066"/>
                </a:solidFill>
              </a:rPr>
              <a:t>ARCHIBUS, Inc.</a:t>
            </a:r>
          </a:p>
          <a:p>
            <a:pPr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he-IL" sz="2400" b="1">
                <a:solidFill>
                  <a:srgbClr val="000066"/>
                </a:solidFill>
              </a:rPr>
              <a:t>Boston, Massachusetts - USA</a:t>
            </a:r>
          </a:p>
          <a:p>
            <a:pPr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he-IL" sz="2400" b="1">
                <a:solidFill>
                  <a:srgbClr val="000066"/>
                </a:solidFill>
                <a:hlinkClick r:id="rId4"/>
              </a:rPr>
              <a:t>www.archibus.com</a:t>
            </a:r>
            <a:endParaRPr lang="en-US" altLang="he-IL" sz="2400" b="1">
              <a:solidFill>
                <a:srgbClr val="000066"/>
              </a:solidFill>
            </a:endParaRPr>
          </a:p>
          <a:p>
            <a:pPr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he-IL" sz="24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91" y="292101"/>
            <a:ext cx="7930836" cy="656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978" y="294489"/>
            <a:ext cx="11582400" cy="695325"/>
          </a:xfrm>
        </p:spPr>
        <p:txBody>
          <a:bodyPr/>
          <a:lstStyle/>
          <a:p>
            <a:pPr algn="r"/>
            <a:r>
              <a:rPr lang="en-US" u="sng" dirty="0"/>
              <a:t> </a:t>
            </a:r>
            <a:r>
              <a:rPr lang="he-IL" u="sng" dirty="0"/>
              <a:t>המודולים של המערכת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74488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 </a:t>
            </a:r>
            <a:r>
              <a:rPr lang="he-IL" u="sng" dirty="0">
                <a:solidFill>
                  <a:schemeClr val="accent2"/>
                </a:solidFill>
              </a:rPr>
              <a:t>תכונות עיקריות של המערכת</a:t>
            </a: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63" y="1698627"/>
            <a:ext cx="11747237" cy="4878019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נכסים,שטחים ותקצוב הון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ציוד, ריהוט ותשתיות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הסביבה,סיכונים,מוכנות...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אכלוס וניוד עובדים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פרויקטים ותיקי מסמכים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מלונאות והזמנת חדרים 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קריאות שירות ואחזקה מונעת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ניהול בתים חכמים </a:t>
            </a:r>
            <a:r>
              <a:rPr lang="en-US" sz="2800" dirty="0"/>
              <a:t>BMS</a:t>
            </a:r>
            <a:r>
              <a:rPr lang="he-IL" sz="2800" dirty="0"/>
              <a:t>/</a:t>
            </a:r>
            <a:r>
              <a:rPr lang="en-US" sz="2800" dirty="0"/>
              <a:t>IOT</a:t>
            </a:r>
            <a:r>
              <a:rPr lang="he-IL" sz="2800" dirty="0"/>
              <a:t> </a:t>
            </a:r>
          </a:p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מערכת חכמה לדוחות ודשבורדים</a:t>
            </a:r>
          </a:p>
          <a:p>
            <a:pPr marL="0" indent="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endParaRPr lang="he-IL" sz="2800" dirty="0"/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endParaRPr lang="he-IL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4" y="1819280"/>
            <a:ext cx="6709569" cy="39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753850" cy="736600"/>
          </a:xfrm>
        </p:spPr>
        <p:txBody>
          <a:bodyPr/>
          <a:lstStyle/>
          <a:p>
            <a:pPr algn="r"/>
            <a:r>
              <a:rPr lang="en-US" dirty="0"/>
              <a:t>REVIT</a:t>
            </a:r>
            <a:r>
              <a:rPr lang="he-IL" dirty="0"/>
              <a:t> ארכיבס פלאג-אין בתוך מערכת ה-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1"/>
            <a:ext cx="845962" cy="856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148863"/>
            <a:ext cx="11953142" cy="55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00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753850" cy="736600"/>
          </a:xfrm>
        </p:spPr>
        <p:txBody>
          <a:bodyPr/>
          <a:lstStyle/>
          <a:p>
            <a:pPr algn="r"/>
            <a:r>
              <a:rPr lang="en-US" dirty="0"/>
              <a:t>REVIT</a:t>
            </a:r>
            <a:r>
              <a:rPr lang="he-IL" dirty="0"/>
              <a:t> ארכיבס פלאג-אין בתוך מערכת ה-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1"/>
            <a:ext cx="845962" cy="85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" y="1155094"/>
            <a:ext cx="11953142" cy="55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54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753850" cy="736600"/>
          </a:xfrm>
        </p:spPr>
        <p:txBody>
          <a:bodyPr/>
          <a:lstStyle/>
          <a:p>
            <a:pPr algn="r"/>
            <a:r>
              <a:rPr lang="en-US" dirty="0"/>
              <a:t>REVIT</a:t>
            </a:r>
            <a:r>
              <a:rPr lang="he-IL" dirty="0"/>
              <a:t> ארכיבס פלאג-אין בתוך מערכת ה-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1"/>
            <a:ext cx="845962" cy="856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148862"/>
            <a:ext cx="11953142" cy="57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35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2100"/>
            <a:ext cx="11608037" cy="736600"/>
          </a:xfrm>
        </p:spPr>
        <p:txBody>
          <a:bodyPr/>
          <a:lstStyle/>
          <a:p>
            <a:pPr algn="r"/>
            <a:r>
              <a:rPr lang="he-IL" dirty="0"/>
              <a:t>ניווט תלת מימד בתוך ארכיבס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1"/>
            <a:ext cx="845962" cy="85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1148863"/>
            <a:ext cx="11807329" cy="57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04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ניהול בנינים ושטחים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9280"/>
            <a:ext cx="11582400" cy="4687888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עבודה עם עץ פיזי של </a:t>
            </a:r>
          </a:p>
          <a:p>
            <a:pPr marL="0" indent="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800" dirty="0"/>
              <a:t>    המבנים (בניין, קומה, חדר)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הגדרת סוגי חדרים (משרד, </a:t>
            </a:r>
          </a:p>
          <a:p>
            <a:pPr marL="0" indent="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800" dirty="0"/>
              <a:t>    חדר ישיבות, חדר מנהל...)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הגדרת כמות העמדות בחדר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r>
              <a:rPr lang="he-IL" sz="2800" dirty="0"/>
              <a:t>דוחות שונים לפי העץ הפיזי </a:t>
            </a:r>
          </a:p>
          <a:p>
            <a:pPr marL="0" indent="0"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</a:pPr>
            <a:r>
              <a:rPr lang="he-IL" sz="2800" dirty="0"/>
              <a:t>    ולפי המבנה הארגוני.</a:t>
            </a:r>
          </a:p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itchFamily="2" charset="2"/>
              <a:buChar char="ü"/>
            </a:pPr>
            <a:endParaRPr lang="he-IL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698627"/>
            <a:ext cx="7385538" cy="499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292100"/>
            <a:ext cx="1043670" cy="11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487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MaSPJ69t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50471365\LOCALS~1\Temp\articulate\presenter\imgtemp\MaSPJ69t_files\slide0001_image001.png"/>
</p:tagLst>
</file>

<file path=ppt/theme/theme1.xml><?xml version="1.0" encoding="utf-8"?>
<a:theme xmlns:a="http://schemas.openxmlformats.org/drawingml/2006/main" name="Theme1">
  <a:themeElements>
    <a:clrScheme name="default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rgbClr val="EB851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67848F"/>
      </a:dk2>
      <a:lt2>
        <a:srgbClr val="7C96A1"/>
      </a:lt2>
      <a:accent1>
        <a:srgbClr val="96D3E5"/>
      </a:accent1>
      <a:accent2>
        <a:srgbClr val="FE7A27"/>
      </a:accent2>
      <a:accent3>
        <a:srgbClr val="FFFFFF"/>
      </a:accent3>
      <a:accent4>
        <a:srgbClr val="000000"/>
      </a:accent4>
      <a:accent5>
        <a:srgbClr val="C9E6F0"/>
      </a:accent5>
      <a:accent6>
        <a:srgbClr val="E66E22"/>
      </a:accent6>
      <a:hlink>
        <a:srgbClr val="4C4C4C"/>
      </a:hlink>
      <a:folHlink>
        <a:srgbClr val="808080"/>
      </a:folHlink>
    </a:clrScheme>
    <a:fontScheme name="6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67848F"/>
        </a:dk2>
        <a:lt2>
          <a:srgbClr val="7C96A1"/>
        </a:lt2>
        <a:accent1>
          <a:srgbClr val="96D3E5"/>
        </a:accent1>
        <a:accent2>
          <a:srgbClr val="FE7A27"/>
        </a:accent2>
        <a:accent3>
          <a:srgbClr val="FFFFFF"/>
        </a:accent3>
        <a:accent4>
          <a:srgbClr val="000000"/>
        </a:accent4>
        <a:accent5>
          <a:srgbClr val="C9E6F0"/>
        </a:accent5>
        <a:accent6>
          <a:srgbClr val="E66E22"/>
        </a:accent6>
        <a:hlink>
          <a:srgbClr val="4C4C4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1305</TotalTime>
  <Words>613</Words>
  <Application>Microsoft Office PowerPoint</Application>
  <PresentationFormat>מסך רחב</PresentationFormat>
  <Paragraphs>120</Paragraphs>
  <Slides>23</Slides>
  <Notes>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Wingdings</vt:lpstr>
      <vt:lpstr>Theme1</vt:lpstr>
      <vt:lpstr>6_Office Theme</vt:lpstr>
      <vt:lpstr>Office Theme</vt:lpstr>
      <vt:lpstr>Photo Editor Photo</vt:lpstr>
      <vt:lpstr>מצגת של PowerPoint‏</vt:lpstr>
      <vt:lpstr>מצגת של PowerPoint‏</vt:lpstr>
      <vt:lpstr> המודולים של המערכת</vt:lpstr>
      <vt:lpstr> תכונות עיקריות של המערכת</vt:lpstr>
      <vt:lpstr>REVIT ארכיבס פלאג-אין בתוך מערכת ה-</vt:lpstr>
      <vt:lpstr>REVIT ארכיבס פלאג-אין בתוך מערכת ה-</vt:lpstr>
      <vt:lpstr>REVIT ארכיבס פלאג-אין בתוך מערכת ה-</vt:lpstr>
      <vt:lpstr>ניווט תלת מימד בתוך ארכיבס</vt:lpstr>
      <vt:lpstr>ניהול בנינים ושטחים</vt:lpstr>
      <vt:lpstr>ניהול בנינים ושטחים</vt:lpstr>
      <vt:lpstr>  ניהול הציוד והריהוט (סוגים, מיקום, שיוכים שונים ומלאי)</vt:lpstr>
      <vt:lpstr>  ניהול הציוד והריהוט</vt:lpstr>
      <vt:lpstr>  ניהול תשתיות</vt:lpstr>
      <vt:lpstr>  ניהול תשתיות</vt:lpstr>
      <vt:lpstr>מצגת של PowerPoint‏</vt:lpstr>
      <vt:lpstr>   אכלוס וניוד עובדים</vt:lpstr>
      <vt:lpstr>   אכלוס וניוד עובדים</vt:lpstr>
      <vt:lpstr>  ניהול מסמכים</vt:lpstr>
      <vt:lpstr>מערכת קריאות שרות</vt:lpstr>
      <vt:lpstr>מערכת אחזקה מונעת</vt:lpstr>
      <vt:lpstr>מערכת אחזקה מונעת</vt:lpstr>
      <vt:lpstr> מערכת חכמה לבניית דוחות ודשבורדים אישיים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ARCHIBUS</dc:title>
  <dc:creator>Microsoft account</dc:creator>
  <cp:lastModifiedBy>Yoel Zipori</cp:lastModifiedBy>
  <cp:revision>153</cp:revision>
  <dcterms:created xsi:type="dcterms:W3CDTF">2016-06-30T15:34:15Z</dcterms:created>
  <dcterms:modified xsi:type="dcterms:W3CDTF">2020-11-08T19:12:38Z</dcterms:modified>
</cp:coreProperties>
</file>